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6" r:id="rId6"/>
    <p:sldId id="311" r:id="rId7"/>
    <p:sldId id="313" r:id="rId8"/>
    <p:sldId id="314" r:id="rId9"/>
    <p:sldId id="315" r:id="rId10"/>
    <p:sldId id="317" r:id="rId11"/>
    <p:sldId id="318" r:id="rId12"/>
    <p:sldId id="31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0" y="1623411"/>
            <a:ext cx="4654298" cy="1998330"/>
          </a:xfrm>
        </p:spPr>
        <p:txBody>
          <a:bodyPr>
            <a:normAutofit/>
          </a:bodyPr>
          <a:lstStyle/>
          <a:p>
            <a:pPr algn="l"/>
            <a:r>
              <a:rPr lang="en-IN" sz="5000" dirty="0">
                <a:solidFill>
                  <a:srgbClr val="C00000"/>
                </a:solidFill>
                <a:latin typeface="Times New Roman" panose="02020603050405020304" pitchFamily="18" charset="0"/>
                <a:cs typeface="Times New Roman" panose="02020603050405020304" pitchFamily="18" charset="0"/>
              </a:rPr>
              <a:t>Credit Card Fraud Detection</a:t>
            </a:r>
            <a:endParaRPr lang="en-US" sz="5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513F-74B9-31C4-BF72-C9B0FC6B9096}"/>
              </a:ext>
            </a:extLst>
          </p:cNvPr>
          <p:cNvSpPr>
            <a:spLocks noGrp="1"/>
          </p:cNvSpPr>
          <p:nvPr>
            <p:ph type="title"/>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Index</a:t>
            </a:r>
          </a:p>
        </p:txBody>
      </p:sp>
      <p:sp>
        <p:nvSpPr>
          <p:cNvPr id="3" name="Content Placeholder 2">
            <a:extLst>
              <a:ext uri="{FF2B5EF4-FFF2-40B4-BE49-F238E27FC236}">
                <a16:creationId xmlns:a16="http://schemas.microsoft.com/office/drawing/2014/main" id="{1B0AE70D-3B27-8EAA-40B7-BCD71A9E0A2B}"/>
              </a:ext>
            </a:extLst>
          </p:cNvPr>
          <p:cNvSpPr>
            <a:spLocks noGrp="1"/>
          </p:cNvSpPr>
          <p:nvPr>
            <p:ph idx="1"/>
          </p:nvPr>
        </p:nvSpPr>
        <p:spPr/>
        <p:txBody>
          <a:bodyPr/>
          <a:lstStyle/>
          <a:p>
            <a:r>
              <a:rPr lang="en-IN" b="1" dirty="0">
                <a:latin typeface="Times New Roman" panose="02020603050405020304" pitchFamily="18" charset="0"/>
                <a:cs typeface="Times New Roman" panose="02020603050405020304" pitchFamily="18" charset="0"/>
              </a:rPr>
              <a:t>Introduction</a:t>
            </a:r>
          </a:p>
          <a:p>
            <a:r>
              <a:rPr lang="en-IN" b="1" dirty="0">
                <a:latin typeface="Times New Roman" panose="02020603050405020304" pitchFamily="18" charset="0"/>
                <a:cs typeface="Times New Roman" panose="02020603050405020304" pitchFamily="18" charset="0"/>
              </a:rPr>
              <a:t>Methodology</a:t>
            </a:r>
          </a:p>
          <a:p>
            <a:r>
              <a:rPr lang="en-IN" b="1" dirty="0">
                <a:latin typeface="Times New Roman" panose="02020603050405020304" pitchFamily="18" charset="0"/>
                <a:cs typeface="Times New Roman" panose="02020603050405020304" pitchFamily="18" charset="0"/>
              </a:rPr>
              <a:t>Innovations in project</a:t>
            </a:r>
          </a:p>
          <a:p>
            <a:endParaRPr lang="en-IN" b="1"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36271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IN" b="1" dirty="0">
                <a:solidFill>
                  <a:srgbClr val="C00000"/>
                </a:solidFill>
                <a:latin typeface="Times New Roman" panose="02020603050405020304" pitchFamily="18" charset="0"/>
                <a:cs typeface="Times New Roman" panose="02020603050405020304" pitchFamily="18" charset="0"/>
              </a:rPr>
              <a:t>Introduction</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D4E1300-A0CD-E605-F36C-69E9CDA11996}"/>
              </a:ext>
            </a:extLst>
          </p:cNvPr>
          <p:cNvSpPr>
            <a:spLocks noGrp="1"/>
          </p:cNvSpPr>
          <p:nvPr>
            <p:ph idx="1"/>
          </p:nvPr>
        </p:nvSpPr>
        <p:spPr>
          <a:xfrm>
            <a:off x="924443" y="1866900"/>
            <a:ext cx="10353762" cy="4566397"/>
          </a:xfrm>
        </p:spPr>
        <p:txBody>
          <a:bodyPr>
            <a:normAutofit fontScale="85000" lnSpcReduction="20000"/>
          </a:bodyPr>
          <a:lstStyle/>
          <a:p>
            <a:r>
              <a:rPr lang="en-US" b="1" dirty="0">
                <a:latin typeface="Times New Roman" panose="02020603050405020304" pitchFamily="18" charset="0"/>
                <a:cs typeface="Times New Roman" panose="02020603050405020304" pitchFamily="18" charset="0"/>
              </a:rPr>
              <a:t>'Fraud' in credit card transactions is unauthorized and unwanted usage of an account by someone other than the owner of that account. Necessary prevention measures can be taken to stop this abuse and the </a:t>
            </a:r>
            <a:r>
              <a:rPr lang="en-US" b="1" dirty="0" err="1">
                <a:latin typeface="Times New Roman" panose="02020603050405020304" pitchFamily="18" charset="0"/>
                <a:cs typeface="Times New Roman" panose="02020603050405020304" pitchFamily="18" charset="0"/>
              </a:rPr>
              <a:t>behaviour</a:t>
            </a:r>
            <a:r>
              <a:rPr lang="en-US" b="1" dirty="0">
                <a:latin typeface="Times New Roman" panose="02020603050405020304" pitchFamily="18" charset="0"/>
                <a:cs typeface="Times New Roman" panose="02020603050405020304" pitchFamily="18" charset="0"/>
              </a:rPr>
              <a:t> of such fraudulent practices can be studied to minimize it and protect against similar occurrences in the future.</a:t>
            </a:r>
          </a:p>
          <a:p>
            <a:r>
              <a:rPr lang="en-US" b="1" dirty="0">
                <a:latin typeface="Times New Roman" panose="02020603050405020304" pitchFamily="18" charset="0"/>
                <a:cs typeface="Times New Roman" panose="02020603050405020304" pitchFamily="18" charset="0"/>
              </a:rPr>
              <a:t>Credit Card Fraud can be defined as a case where a person uses someone card issuing authorities are unaware of the fact that the card is being </a:t>
            </a:r>
            <a:r>
              <a:rPr lang="en-US" b="1" dirty="0" err="1">
                <a:latin typeface="Times New Roman" panose="02020603050405020304" pitchFamily="18" charset="0"/>
                <a:cs typeface="Times New Roman" panose="02020603050405020304" pitchFamily="18" charset="0"/>
              </a:rPr>
              <a:t>used.Fraud</a:t>
            </a:r>
            <a:r>
              <a:rPr lang="en-US" b="1" dirty="0">
                <a:latin typeface="Times New Roman" panose="02020603050405020304" pitchFamily="18" charset="0"/>
                <a:cs typeface="Times New Roman" panose="02020603050405020304" pitchFamily="18" charset="0"/>
              </a:rPr>
              <a:t> detection involves monitoring the activities of populations of users in order to estimate, perceive or avoid objectionable </a:t>
            </a:r>
            <a:r>
              <a:rPr lang="en-US" b="1" dirty="0" err="1">
                <a:latin typeface="Times New Roman" panose="02020603050405020304" pitchFamily="18" charset="0"/>
                <a:cs typeface="Times New Roman" panose="02020603050405020304" pitchFamily="18" charset="0"/>
              </a:rPr>
              <a:t>behaviour</a:t>
            </a:r>
            <a:r>
              <a:rPr lang="en-US" b="1" dirty="0">
                <a:latin typeface="Times New Roman" panose="02020603050405020304" pitchFamily="18" charset="0"/>
                <a:cs typeface="Times New Roman" panose="02020603050405020304" pitchFamily="18" charset="0"/>
              </a:rPr>
              <a:t>, which consist of fraud, intrusion, and defaulting.</a:t>
            </a:r>
          </a:p>
          <a:p>
            <a:r>
              <a:rPr lang="en-US" b="1" dirty="0">
                <a:latin typeface="Times New Roman" panose="02020603050405020304" pitchFamily="18" charset="0"/>
                <a:cs typeface="Times New Roman" panose="02020603050405020304" pitchFamily="18" charset="0"/>
              </a:rPr>
              <a:t>Machine learning algorithms are employed to </a:t>
            </a:r>
            <a:r>
              <a:rPr lang="en-US" b="1" dirty="0" err="1">
                <a:latin typeface="Times New Roman" panose="02020603050405020304" pitchFamily="18" charset="0"/>
                <a:cs typeface="Times New Roman" panose="02020603050405020304" pitchFamily="18" charset="0"/>
              </a:rPr>
              <a:t>analyse</a:t>
            </a:r>
            <a:r>
              <a:rPr lang="en-US" b="1" dirty="0">
                <a:latin typeface="Times New Roman" panose="02020603050405020304" pitchFamily="18" charset="0"/>
                <a:cs typeface="Times New Roman" panose="02020603050405020304" pitchFamily="18" charset="0"/>
              </a:rPr>
              <a:t> all the authorized transactions and report the suspicious ones. These reports are investigated by professionals who contact the cardholders to confirm if the transaction was genuine or fraudulent. The investigators provide a feedback to the automated system which is used to train and update the algorithm to eventually improve the fraud-detection performance over time. Feasibility Study It is vital that credit card companies are able to identify </a:t>
            </a:r>
            <a:r>
              <a:rPr lang="en-US" b="1" dirty="0" err="1">
                <a:latin typeface="Times New Roman" panose="02020603050405020304" pitchFamily="18" charset="0"/>
                <a:cs typeface="Times New Roman" panose="02020603050405020304" pitchFamily="18" charset="0"/>
              </a:rPr>
              <a:t>fraudulen</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C724-E413-C2AF-3577-72BAF1429609}"/>
              </a:ext>
            </a:extLst>
          </p:cNvPr>
          <p:cNvSpPr>
            <a:spLocks noGrp="1"/>
          </p:cNvSpPr>
          <p:nvPr>
            <p:ph type="title"/>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D2D94B7C-D6DE-5CE7-1E06-1CCBC5B8F0CD}"/>
              </a:ext>
            </a:extLst>
          </p:cNvPr>
          <p:cNvSpPr>
            <a:spLocks noGrp="1"/>
          </p:cNvSpPr>
          <p:nvPr>
            <p:ph idx="1"/>
          </p:nvPr>
        </p:nvSpPr>
        <p:spPr/>
        <p:txBody>
          <a:bodyPr/>
          <a:lstStyle/>
          <a:p>
            <a:r>
              <a:rPr lang="en-US" dirty="0"/>
              <a:t>The approach that this paper proposes, uses the latest machine learning algorithms to detect anomalous activities, called outliers. The basic rough architecture diagram can be represented with the following figure: </a:t>
            </a:r>
          </a:p>
          <a:p>
            <a:pPr marL="36900" indent="0">
              <a:buNone/>
            </a:pPr>
            <a:endParaRPr lang="en-IN" dirty="0"/>
          </a:p>
        </p:txBody>
      </p:sp>
      <p:pic>
        <p:nvPicPr>
          <p:cNvPr id="5" name="Picture 4">
            <a:extLst>
              <a:ext uri="{FF2B5EF4-FFF2-40B4-BE49-F238E27FC236}">
                <a16:creationId xmlns:a16="http://schemas.microsoft.com/office/drawing/2014/main" id="{9F1A10E2-8C1C-AFC6-8D86-C7D924B807FE}"/>
              </a:ext>
            </a:extLst>
          </p:cNvPr>
          <p:cNvPicPr>
            <a:picLocks noChangeAspect="1"/>
          </p:cNvPicPr>
          <p:nvPr/>
        </p:nvPicPr>
        <p:blipFill>
          <a:blip r:embed="rId2"/>
          <a:stretch>
            <a:fillRect/>
          </a:stretch>
        </p:blipFill>
        <p:spPr>
          <a:xfrm>
            <a:off x="3114113" y="3325906"/>
            <a:ext cx="5953125" cy="2590800"/>
          </a:xfrm>
          <a:prstGeom prst="rect">
            <a:avLst/>
          </a:prstGeom>
        </p:spPr>
      </p:pic>
    </p:spTree>
    <p:extLst>
      <p:ext uri="{BB962C8B-B14F-4D97-AF65-F5344CB8AC3E}">
        <p14:creationId xmlns:p14="http://schemas.microsoft.com/office/powerpoint/2010/main" val="2379412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40E0E-9344-FCA6-F1AC-363C1BEC5043}"/>
              </a:ext>
            </a:extLst>
          </p:cNvPr>
          <p:cNvSpPr>
            <a:spLocks noGrp="1"/>
          </p:cNvSpPr>
          <p:nvPr>
            <p:ph type="title"/>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Innovations in project</a:t>
            </a:r>
          </a:p>
        </p:txBody>
      </p:sp>
      <p:sp>
        <p:nvSpPr>
          <p:cNvPr id="3" name="Content Placeholder 2">
            <a:extLst>
              <a:ext uri="{FF2B5EF4-FFF2-40B4-BE49-F238E27FC236}">
                <a16:creationId xmlns:a16="http://schemas.microsoft.com/office/drawing/2014/main" id="{7664B6C2-4EF7-BB5F-9321-BDDE76DBCE92}"/>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we did end up creating a system that can, with enough time and data, get very close to that goal. As with any such project, there is some room for improvement here. The very nature of this project allows for multiple algorithms to be integrated together as modules and their results can be combined to increase the accuracy of the final result. </a:t>
            </a:r>
          </a:p>
          <a:p>
            <a:r>
              <a:rPr lang="en-US" b="1" dirty="0">
                <a:latin typeface="Times New Roman" panose="02020603050405020304" pitchFamily="18" charset="0"/>
                <a:cs typeface="Times New Roman" panose="02020603050405020304" pitchFamily="18" charset="0"/>
              </a:rPr>
              <a:t>This provides a great degree of modularity and versatility to the project. More room for improvement can be found in the dataset. As demonstrated before, the precision of the algorithms increases when the size of dataset is increased.</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74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54EC-3F2A-50D0-3CF0-341D4A468628}"/>
              </a:ext>
            </a:extLst>
          </p:cNvPr>
          <p:cNvSpPr>
            <a:spLocks noGrp="1"/>
          </p:cNvSpPr>
          <p:nvPr>
            <p:ph type="title"/>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5D26C74A-46BC-B313-6A47-FB584A687280}"/>
              </a:ext>
            </a:extLst>
          </p:cNvPr>
          <p:cNvSpPr>
            <a:spLocks noGrp="1"/>
          </p:cNvSpPr>
          <p:nvPr>
            <p:ph idx="1"/>
          </p:nvPr>
        </p:nvSpPr>
        <p:spPr>
          <a:xfrm>
            <a:off x="913795" y="2076450"/>
            <a:ext cx="10353762" cy="4171950"/>
          </a:xfrm>
        </p:spPr>
        <p:txBody>
          <a:bodyPr>
            <a:normAutofit fontScale="92500" lnSpcReduction="10000"/>
          </a:bodyPr>
          <a:lstStyle/>
          <a:p>
            <a:r>
              <a:rPr lang="en-US" b="1" dirty="0">
                <a:solidFill>
                  <a:schemeClr val="tx1"/>
                </a:solidFill>
                <a:latin typeface="Times New Roman" panose="02020603050405020304" pitchFamily="18" charset="0"/>
                <a:cs typeface="Times New Roman" panose="02020603050405020304" pitchFamily="18" charset="0"/>
              </a:rPr>
              <a:t>This idea is difficult to implement in real life because it requires the cooperation from banks, which aren’t willing to share information due to their market competition, and also due to legal reasons and protection of data of their users. Therefore, we looked up some reference papers which followed similar approaches and gathered </a:t>
            </a:r>
            <a:r>
              <a:rPr lang="en-US" b="1" dirty="0" err="1">
                <a:solidFill>
                  <a:schemeClr val="tx1"/>
                </a:solidFill>
                <a:latin typeface="Times New Roman" panose="02020603050405020304" pitchFamily="18" charset="0"/>
                <a:cs typeface="Times New Roman" panose="02020603050405020304" pitchFamily="18" charset="0"/>
              </a:rPr>
              <a:t>results.As</a:t>
            </a:r>
            <a:r>
              <a:rPr lang="en-US" b="1" dirty="0">
                <a:solidFill>
                  <a:schemeClr val="tx1"/>
                </a:solidFill>
                <a:latin typeface="Times New Roman" panose="02020603050405020304" pitchFamily="18" charset="0"/>
                <a:cs typeface="Times New Roman" panose="02020603050405020304" pitchFamily="18" charset="0"/>
              </a:rPr>
              <a:t> stated in one of these reference papers.</a:t>
            </a:r>
          </a:p>
          <a:p>
            <a:r>
              <a:rPr lang="en-US" b="1" dirty="0">
                <a:latin typeface="Times New Roman" panose="02020603050405020304" pitchFamily="18" charset="0"/>
                <a:cs typeface="Times New Roman" panose="02020603050405020304" pitchFamily="18" charset="0"/>
              </a:rPr>
              <a:t>All individuals mentioned in this list had their cards closed to avoid any risk due to their high-risk profile. The condition is more complex for the other list. The level 2 list is still restricted adequately to be checked on a case by case basis. Credit and collection officers considered that half of the cases in this list could be considered as suspicious fraudulent </a:t>
            </a:r>
            <a:r>
              <a:rPr lang="en-US" b="1" dirty="0" err="1">
                <a:latin typeface="Times New Roman" panose="02020603050405020304" pitchFamily="18" charset="0"/>
                <a:cs typeface="Times New Roman" panose="02020603050405020304" pitchFamily="18" charset="0"/>
              </a:rPr>
              <a:t>behaviour</a:t>
            </a:r>
            <a:r>
              <a:rPr lang="en-US" b="1" dirty="0">
                <a:latin typeface="Times New Roman" panose="02020603050405020304" pitchFamily="18" charset="0"/>
                <a:cs typeface="Times New Roman" panose="02020603050405020304" pitchFamily="18" charset="0"/>
              </a:rPr>
              <a:t>. For the last list and the largest, the work is equitably heavy.</a:t>
            </a:r>
            <a:endParaRPr lang="en-US" b="1" dirty="0">
              <a:solidFill>
                <a:schemeClr val="tx1"/>
              </a:solidFill>
              <a:latin typeface="Times New Roman" panose="02020603050405020304" pitchFamily="18" charset="0"/>
              <a:cs typeface="Times New Roman" panose="02020603050405020304" pitchFamily="18" charset="0"/>
            </a:endParaRPr>
          </a:p>
          <a:p>
            <a:endParaRPr lang="en-IN"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299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420F2-5AA2-C5A3-2672-DB9088B5F7EE}"/>
              </a:ext>
            </a:extLst>
          </p:cNvPr>
          <p:cNvSpPr>
            <a:spLocks noGrp="1"/>
          </p:cNvSpPr>
          <p:nvPr>
            <p:ph type="title"/>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Code</a:t>
            </a:r>
          </a:p>
        </p:txBody>
      </p:sp>
      <p:pic>
        <p:nvPicPr>
          <p:cNvPr id="5" name="Content Placeholder 4">
            <a:extLst>
              <a:ext uri="{FF2B5EF4-FFF2-40B4-BE49-F238E27FC236}">
                <a16:creationId xmlns:a16="http://schemas.microsoft.com/office/drawing/2014/main" id="{6A6897C5-6A28-4166-9C64-4CA37F7C237D}"/>
              </a:ext>
            </a:extLst>
          </p:cNvPr>
          <p:cNvPicPr>
            <a:picLocks noGrp="1" noChangeAspect="1"/>
          </p:cNvPicPr>
          <p:nvPr>
            <p:ph idx="1"/>
          </p:nvPr>
        </p:nvPicPr>
        <p:blipFill>
          <a:blip r:embed="rId2"/>
          <a:stretch>
            <a:fillRect/>
          </a:stretch>
        </p:blipFill>
        <p:spPr>
          <a:xfrm>
            <a:off x="599794" y="1757082"/>
            <a:ext cx="6078912" cy="4213412"/>
          </a:xfrm>
        </p:spPr>
      </p:pic>
      <p:pic>
        <p:nvPicPr>
          <p:cNvPr id="7" name="Picture 6">
            <a:extLst>
              <a:ext uri="{FF2B5EF4-FFF2-40B4-BE49-F238E27FC236}">
                <a16:creationId xmlns:a16="http://schemas.microsoft.com/office/drawing/2014/main" id="{F355147A-B47B-92FB-529E-44D1CCFE3941}"/>
              </a:ext>
            </a:extLst>
          </p:cNvPr>
          <p:cNvPicPr>
            <a:picLocks noChangeAspect="1"/>
          </p:cNvPicPr>
          <p:nvPr/>
        </p:nvPicPr>
        <p:blipFill>
          <a:blip r:embed="rId3"/>
          <a:stretch>
            <a:fillRect/>
          </a:stretch>
        </p:blipFill>
        <p:spPr>
          <a:xfrm>
            <a:off x="6678706" y="1757082"/>
            <a:ext cx="4823012" cy="4213412"/>
          </a:xfrm>
          <a:prstGeom prst="rect">
            <a:avLst/>
          </a:prstGeom>
        </p:spPr>
      </p:pic>
    </p:spTree>
    <p:extLst>
      <p:ext uri="{BB962C8B-B14F-4D97-AF65-F5344CB8AC3E}">
        <p14:creationId xmlns:p14="http://schemas.microsoft.com/office/powerpoint/2010/main" val="258133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5767-5660-B6CF-02FE-D3D9EEE5A79B}"/>
              </a:ext>
            </a:extLst>
          </p:cNvPr>
          <p:cNvSpPr>
            <a:spLocks noGrp="1"/>
          </p:cNvSpPr>
          <p:nvPr>
            <p:ph type="title"/>
          </p:nvPr>
        </p:nvSpPr>
        <p:spPr/>
        <p:txBody>
          <a:bodyPr/>
          <a:lstStyle/>
          <a:p>
            <a:r>
              <a:rPr lang="en-IN" b="1" dirty="0">
                <a:solidFill>
                  <a:srgbClr val="C00000"/>
                </a:solidFill>
                <a:latin typeface="Times New Roman" panose="02020603050405020304" pitchFamily="18" charset="0"/>
                <a:cs typeface="Times New Roman" panose="02020603050405020304" pitchFamily="18" charset="0"/>
              </a:rPr>
              <a:t>OUTPUT</a:t>
            </a:r>
          </a:p>
        </p:txBody>
      </p:sp>
      <p:pic>
        <p:nvPicPr>
          <p:cNvPr id="5" name="Content Placeholder 4">
            <a:extLst>
              <a:ext uri="{FF2B5EF4-FFF2-40B4-BE49-F238E27FC236}">
                <a16:creationId xmlns:a16="http://schemas.microsoft.com/office/drawing/2014/main" id="{F0FAECAA-06FA-6620-9BEA-805880140AF7}"/>
              </a:ext>
            </a:extLst>
          </p:cNvPr>
          <p:cNvPicPr>
            <a:picLocks noGrp="1" noChangeAspect="1"/>
          </p:cNvPicPr>
          <p:nvPr>
            <p:ph idx="1"/>
          </p:nvPr>
        </p:nvPicPr>
        <p:blipFill rotWithShape="1">
          <a:blip r:embed="rId2"/>
          <a:srcRect l="8183" t="5212" b="10040"/>
          <a:stretch/>
        </p:blipFill>
        <p:spPr>
          <a:xfrm>
            <a:off x="466166" y="1683406"/>
            <a:ext cx="5851808" cy="4098829"/>
          </a:xfrm>
        </p:spPr>
      </p:pic>
      <p:pic>
        <p:nvPicPr>
          <p:cNvPr id="7" name="Picture 6">
            <a:extLst>
              <a:ext uri="{FF2B5EF4-FFF2-40B4-BE49-F238E27FC236}">
                <a16:creationId xmlns:a16="http://schemas.microsoft.com/office/drawing/2014/main" id="{8A9500F7-CA3D-F776-A31C-D65E5F0634EA}"/>
              </a:ext>
            </a:extLst>
          </p:cNvPr>
          <p:cNvPicPr>
            <a:picLocks noChangeAspect="1"/>
          </p:cNvPicPr>
          <p:nvPr/>
        </p:nvPicPr>
        <p:blipFill>
          <a:blip r:embed="rId3"/>
          <a:stretch>
            <a:fillRect/>
          </a:stretch>
        </p:blipFill>
        <p:spPr>
          <a:xfrm>
            <a:off x="6302233" y="1683406"/>
            <a:ext cx="5660887" cy="4098829"/>
          </a:xfrm>
          <a:prstGeom prst="rect">
            <a:avLst/>
          </a:prstGeom>
        </p:spPr>
      </p:pic>
    </p:spTree>
    <p:extLst>
      <p:ext uri="{BB962C8B-B14F-4D97-AF65-F5344CB8AC3E}">
        <p14:creationId xmlns:p14="http://schemas.microsoft.com/office/powerpoint/2010/main" val="548194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3792-135F-1D58-A8D2-2D80574D02CC}"/>
              </a:ext>
            </a:extLst>
          </p:cNvPr>
          <p:cNvSpPr>
            <a:spLocks noGrp="1"/>
          </p:cNvSpPr>
          <p:nvPr>
            <p:ph type="title"/>
          </p:nvPr>
        </p:nvSpPr>
        <p:spPr>
          <a:xfrm>
            <a:off x="913784" y="951526"/>
            <a:ext cx="10353763" cy="2511835"/>
          </a:xfrm>
        </p:spPr>
        <p:txBody>
          <a:bodyPr/>
          <a:lstStyle/>
          <a:p>
            <a:r>
              <a:rPr lang="en-IN" b="1" dirty="0">
                <a:solidFill>
                  <a:srgbClr val="C0000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041423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{FD96B416-F800-4AB8-A1B9-87D099786615}tf00934815_win32</Template>
  <TotalTime>253</TotalTime>
  <Words>509</Words>
  <Application>Microsoft Office PowerPoint</Application>
  <PresentationFormat>Widescreen</PresentationFormat>
  <Paragraphs>20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Goudy Old Style</vt:lpstr>
      <vt:lpstr>Times New Roman</vt:lpstr>
      <vt:lpstr>Wingdings 2</vt:lpstr>
      <vt:lpstr>SlateVTI</vt:lpstr>
      <vt:lpstr>Credit Card Fraud Detection</vt:lpstr>
      <vt:lpstr>Index</vt:lpstr>
      <vt:lpstr>Introduction</vt:lpstr>
      <vt:lpstr>METHODOLOGY</vt:lpstr>
      <vt:lpstr>Innovations in project</vt:lpstr>
      <vt:lpstr>IMPLEMENTATION</vt:lpstr>
      <vt:lpstr>Code</vt:lpstr>
      <vt:lpstr>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Fraud Detection</dc:title>
  <dc:creator>Ishan swroop</dc:creator>
  <cp:lastModifiedBy>Ishan swroop</cp:lastModifiedBy>
  <cp:revision>1</cp:revision>
  <dcterms:created xsi:type="dcterms:W3CDTF">2022-05-18T11:22:29Z</dcterms:created>
  <dcterms:modified xsi:type="dcterms:W3CDTF">2022-05-18T15:36:12Z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